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7" r:id="rId3"/>
    <p:sldId id="292" r:id="rId4"/>
    <p:sldId id="356" r:id="rId5"/>
    <p:sldId id="355" r:id="rId6"/>
  </p:sldIdLst>
  <p:sldSz cx="12192000" cy="6858000"/>
  <p:notesSz cx="6797675" cy="9928225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sar Augusto Sanchez Robledo" initials="CASR" lastIdx="4" clrIdx="0">
    <p:extLst>
      <p:ext uri="{19B8F6BF-5375-455C-9EA6-DF929625EA0E}">
        <p15:presenceInfo xmlns:p15="http://schemas.microsoft.com/office/powerpoint/2012/main" userId="Cesar Augusto Sanchez Robledo" providerId="None"/>
      </p:ext>
    </p:extLst>
  </p:cmAuthor>
  <p:cmAuthor id="2" name="Jhon Henry Posada Granadas" initials="JHPG" lastIdx="1" clrIdx="1">
    <p:extLst>
      <p:ext uri="{19B8F6BF-5375-455C-9EA6-DF929625EA0E}">
        <p15:presenceInfo xmlns:p15="http://schemas.microsoft.com/office/powerpoint/2012/main" userId="S-1-5-21-2974374548-1317399347-2863763688-14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346C"/>
    <a:srgbClr val="7FB33D"/>
    <a:srgbClr val="0B5740"/>
    <a:srgbClr val="008243"/>
    <a:srgbClr val="86B456"/>
    <a:srgbClr val="FEDA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3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8A83139-0B3E-4126-9B36-205C452FE841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C34AE59-B27F-46B2-AAFF-6E8BC98BC823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30013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4AE59-B27F-46B2-AAFF-6E8BC98BC823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99536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4AE59-B27F-46B2-AAFF-6E8BC98BC823}" type="slidenum">
              <a:rPr lang="es-CO" smtClean="0"/>
              <a:t>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32541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B3D4C-EF45-3D2D-B420-6A152FF92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5995C57-6ED7-3C9F-D93C-E254A084D3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FB305F2-63BF-ABE3-112C-B9E4A1CC04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E9BF043-F5EC-5A2B-F968-675D7CF42F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4AE59-B27F-46B2-AAFF-6E8BC98BC823}" type="slidenum">
              <a:rPr lang="es-CO" smtClean="0"/>
              <a:t>3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98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0E6AA-A538-816D-2486-48C7DBF394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68334C4-3597-1D30-3E87-90CEF4E6CC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27A8543-2AB6-A06D-47C1-3033FB9BD2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C203541-64BE-1865-2B9B-796D950BA0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4AE59-B27F-46B2-AAFF-6E8BC98BC823}" type="slidenum">
              <a:rPr lang="es-CO" smtClean="0"/>
              <a:t>4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09163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3987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7893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05864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091CAA-B152-700B-3375-EA6AE7B47E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47F5E15-F019-291A-D028-2F8D417D13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15783D-02FA-35CF-61D4-50C4231A9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85ABE7-A4F0-5D52-4494-39DB7483A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B79722-2997-A958-218E-D0EE85A65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2775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A4C703-77AA-326C-6707-7BED4D6EB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341EA1-961C-2390-9C92-D38D205C0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05E04B6-5AD5-0320-55D1-15F7D72F8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F9A439-F98F-0D46-0881-6C29D0B0B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7F748B9-8B4A-B5DE-C1DD-09420962A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6270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8AB778-2FEF-EA5C-FBB4-ACD136002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BA52BF-9049-6D89-03AD-D3E52BD81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9A9425-9FB4-BEEE-4F15-1A7387358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5CA389F-1B53-4915-97D8-AF5EBE04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58E9A5-052B-78BE-C039-E7CF88F2A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3887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197A33-C73C-801F-2D31-393BE17E3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C8429AE-419D-AFBF-699D-1BF7CAE104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CB5340B-8929-6FDA-0831-43B0BE3D2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CF60AC-A3E7-7408-C077-DDE1CCB8A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C4AD3CF-694E-C52C-F4C2-FD6518AA5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210A4AB-75AD-EE5B-B699-AEF4EE24A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7328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6838EB-9F0A-9D57-1530-A0E028BE7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14075A5-3FDC-411C-CED7-AC5284BDE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C0CEBD9-6408-4F00-5D6E-73A49C9EAA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C263EC3-E55E-8729-4A5F-7B3F56E272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A24B68F-82F5-C609-846A-90A99EE5F5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AFDB72-6A8D-3785-3733-20B5C6C2A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03682E9-28EB-9C9C-032C-469F6095B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6472B6A-3249-FC1A-E33F-FC76C9C20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18145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8470ED-45FB-F4A8-43C7-3951C3BFD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6DED3A7-5395-FE5B-E3A5-3795FB58B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C6F6535-B5B6-7803-5E5E-61D59FA46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CFE5E0A-240B-63F8-0900-7D8F395AA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3421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ADB94AD-6288-1A4F-E4B0-5817A4BCE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B00F560-D187-E402-2474-FEB27245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52699C0-1A81-E6D1-DD60-F9D878C22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223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132509-BDD9-2B61-7127-D09C0A1FB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E1AE49-A472-0BDF-12FF-5ED434EA9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3DBF36C-6629-A273-8026-68933F90E0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9CD2ABA-1403-3EFF-814A-34EC5D4E2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2F3DBA-EDA9-1163-5D8E-C8B85B359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EE305C7-A8B6-D989-44CC-0E713B600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7967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53858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9E0680-5741-6F5C-57BB-130BE76FB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6FD8F4E-7BA5-C371-B63F-FEB034E01E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BF56E3-C010-B26B-7EE6-2613464B3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1E5C6B6-2796-738F-70AE-436B101C4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CD558E-7D2F-BDA1-DE85-249A33B31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74B9462-BCB2-3568-3D81-4DF6DCBC7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23399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AC036F-E7E3-15E8-C143-C7D71A5B6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45DE2AF-605A-E50C-685A-EAE18ECC49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8D53FD-45CA-D635-61E8-1486FB4F5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D8E4D3-A245-5B2D-13C8-DABA79B54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4E8C4A-A73B-8066-4234-35B173B6A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97702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90F183D-B399-C2F8-AB99-3C13DA9648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100D338-CA56-4A3D-7534-9A118C93C5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F3749E-AF8B-984B-FDAF-99658ED85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19E085-1302-FAF9-DBE8-29CD0172D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D88ADA-1BF1-8AA4-FFBD-3B1177F57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98791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486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4430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4416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8526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4850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0463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7110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BE849-4E48-426B-9C78-DDCFD0D96073}" type="datetimeFigureOut">
              <a:rPr lang="es-CO" smtClean="0"/>
              <a:t>23/10/2025</a:t>
            </a:fld>
            <a:endParaRPr lang="es-CO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835B4-8A56-453A-AAFE-A6108AF39BA6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9630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AE1FF58-6279-3956-F41C-0F1B1278B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5CC765-A152-AAC5-9542-8AB831629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846E00-ADF0-3345-F20B-1568845122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CE7B2-172F-4014-9A6B-C2D04F55C35D}" type="datetimeFigureOut">
              <a:rPr lang="es-CO" smtClean="0"/>
              <a:t>23/10/2025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7341CB-1672-EE12-333A-78F83C0ADE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505C73-BBCF-9235-D2A5-89D6C2561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9B33E-A862-4A3E-95E4-3BBE36E809B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2060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reloj&#10;&#10;Descripción generada automáticamente">
            <a:extLst>
              <a:ext uri="{FF2B5EF4-FFF2-40B4-BE49-F238E27FC236}">
                <a16:creationId xmlns:a16="http://schemas.microsoft.com/office/drawing/2014/main" id="{E6D2AB76-E25D-E84D-ADD7-F786C970C6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2147"/>
            <a:ext cx="12192000" cy="6858000"/>
          </a:xfrm>
          <a:prstGeom prst="rect">
            <a:avLst/>
          </a:prstGeom>
        </p:spPr>
      </p:pic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1524000" y="705237"/>
            <a:ext cx="9144000" cy="442271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es-CO" sz="6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CATASTRO DE MEDIDORES</a:t>
            </a:r>
          </a:p>
          <a:p>
            <a:endParaRPr lang="es-CO" sz="6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CO" sz="6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DIAGRAMA DEL PROCESO</a:t>
            </a:r>
          </a:p>
        </p:txBody>
      </p:sp>
    </p:spTree>
    <p:extLst>
      <p:ext uri="{BB962C8B-B14F-4D97-AF65-F5344CB8AC3E}">
        <p14:creationId xmlns:p14="http://schemas.microsoft.com/office/powerpoint/2010/main" val="2008036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 descr="Imagen que contiene monitor, pantalla, televisión, laptop&#10;&#10;Descripción generada automáticamente">
            <a:extLst>
              <a:ext uri="{FF2B5EF4-FFF2-40B4-BE49-F238E27FC236}">
                <a16:creationId xmlns:a16="http://schemas.microsoft.com/office/drawing/2014/main" id="{2B4169BF-5DC3-294D-8FCE-C7B64059A7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66240" y="245303"/>
            <a:ext cx="7332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s-CO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</a:p>
        </p:txBody>
      </p:sp>
      <p:sp>
        <p:nvSpPr>
          <p:cNvPr id="59" name="Rectángulo 58"/>
          <p:cNvSpPr/>
          <p:nvPr/>
        </p:nvSpPr>
        <p:spPr>
          <a:xfrm>
            <a:off x="391886" y="1520326"/>
            <a:ext cx="112247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/>
              <a:t>Establecer de manera clara la estructura que conforma el Catastro de Medidores de Agua, garantizando la correcta identificación, registro, control y mantenimiento de los medidores instalados, para asegurar una facturación precisa y una gestión eficiente del recurso hídrico.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2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400" dirty="0"/>
              <a:t>El proceso de Catastro de Medidores de Agua en la Entidad, permite integrar las actividades estratégicas, operativas y de apoyo necesarias para garantizar la trazabilidad de los medidores, mejorar la calidad de los datos y fortalecer la gestión comercial de la empresa.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2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sz="2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2127573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C1B227-B58B-1498-D0DF-AA916A7DD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22" descr="Imagen que contiene monitor, pantalla, televisión, laptop&#10;&#10;Descripción generada automáticamente">
            <a:extLst>
              <a:ext uri="{FF2B5EF4-FFF2-40B4-BE49-F238E27FC236}">
                <a16:creationId xmlns:a16="http://schemas.microsoft.com/office/drawing/2014/main" id="{45100DA6-323F-762B-67D6-BB3173EC63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1BAF734C-0362-3B40-0983-67EE11870765}"/>
              </a:ext>
            </a:extLst>
          </p:cNvPr>
          <p:cNvSpPr txBox="1"/>
          <p:nvPr/>
        </p:nvSpPr>
        <p:spPr>
          <a:xfrm>
            <a:off x="0" y="100958"/>
            <a:ext cx="74893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 DEL PROCESO CATASTRO DE MEDIDORES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EDCE7E78-F7E7-5F78-7AA0-AF5858FE5B27}"/>
              </a:ext>
            </a:extLst>
          </p:cNvPr>
          <p:cNvSpPr/>
          <p:nvPr/>
        </p:nvSpPr>
        <p:spPr>
          <a:xfrm>
            <a:off x="2130710" y="2283646"/>
            <a:ext cx="7997802" cy="21544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CO" sz="800" dirty="0"/>
              <a:t>REGISTRO EN SISTEMA DE CATASTRO DE MEDIDORES</a:t>
            </a:r>
            <a:endParaRPr lang="es-CO" sz="800" dirty="0">
              <a:solidFill>
                <a:schemeClr val="bg1"/>
              </a:solidFill>
            </a:endParaRPr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9855C8D9-D3EE-18BA-D2F3-937EF39F3327}"/>
              </a:ext>
            </a:extLst>
          </p:cNvPr>
          <p:cNvSpPr/>
          <p:nvPr/>
        </p:nvSpPr>
        <p:spPr>
          <a:xfrm>
            <a:off x="355361" y="2928630"/>
            <a:ext cx="1704651" cy="1712381"/>
          </a:xfrm>
          <a:prstGeom prst="rightArrow">
            <a:avLst>
              <a:gd name="adj1" fmla="val 50000"/>
              <a:gd name="adj2" fmla="val 29252"/>
            </a:avLst>
          </a:prstGeom>
          <a:gradFill flip="none" rotWithShape="1">
            <a:gsLst>
              <a:gs pos="0">
                <a:srgbClr val="24346C">
                  <a:tint val="66000"/>
                  <a:satMod val="160000"/>
                </a:srgbClr>
              </a:gs>
              <a:gs pos="50000">
                <a:srgbClr val="24346C">
                  <a:tint val="44500"/>
                  <a:satMod val="160000"/>
                </a:srgbClr>
              </a:gs>
              <a:gs pos="100000">
                <a:srgbClr val="24346C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sz="800" dirty="0">
                <a:solidFill>
                  <a:schemeClr val="bg1"/>
                </a:solidFill>
              </a:rPr>
              <a:t>ENTRADAS:</a:t>
            </a:r>
          </a:p>
          <a:p>
            <a:pPr algn="just"/>
            <a:r>
              <a:rPr lang="es-CO" sz="800" dirty="0"/>
              <a:t>1.Recepción de solicitud de instalación</a:t>
            </a:r>
          </a:p>
          <a:p>
            <a:pPr algn="just"/>
            <a:r>
              <a:rPr lang="es-CO" sz="800" dirty="0"/>
              <a:t>2.Verificación de datos del cliente</a:t>
            </a:r>
          </a:p>
          <a:p>
            <a:pPr algn="ctr"/>
            <a:endParaRPr lang="es-CO" sz="800" dirty="0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1E920D54-0870-134E-D923-E52F856B9C98}"/>
              </a:ext>
            </a:extLst>
          </p:cNvPr>
          <p:cNvSpPr/>
          <p:nvPr/>
        </p:nvSpPr>
        <p:spPr>
          <a:xfrm>
            <a:off x="2130710" y="2574098"/>
            <a:ext cx="1244577" cy="303477"/>
          </a:xfrm>
          <a:prstGeom prst="roundRect">
            <a:avLst/>
          </a:prstGeom>
          <a:noFill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>
                <a:solidFill>
                  <a:schemeClr val="accent5">
                    <a:lumMod val="50000"/>
                  </a:schemeClr>
                </a:solidFill>
              </a:rPr>
              <a:t>DATOS CLIENTE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90C23A88-72E8-3022-E3F7-653234C9E27D}"/>
              </a:ext>
            </a:extLst>
          </p:cNvPr>
          <p:cNvSpPr/>
          <p:nvPr/>
        </p:nvSpPr>
        <p:spPr>
          <a:xfrm>
            <a:off x="2130710" y="2915727"/>
            <a:ext cx="1244577" cy="171238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CONTRATO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CICLO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ZONA OPERATIVA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MUNICIPIO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ESTRATO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USO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ESTADO FINANCIERO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ESTADO TECNICO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RUTA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NOMBRE RESPONSABLE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DIRECCION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endParaRPr lang="es-CO" sz="800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D3D1859C-86A2-4F4B-E4CB-E015AE11DE24}"/>
              </a:ext>
            </a:extLst>
          </p:cNvPr>
          <p:cNvSpPr/>
          <p:nvPr/>
        </p:nvSpPr>
        <p:spPr>
          <a:xfrm>
            <a:off x="3515307" y="2574098"/>
            <a:ext cx="1244577" cy="303477"/>
          </a:xfrm>
          <a:prstGeom prst="roundRect">
            <a:avLst/>
          </a:prstGeom>
          <a:noFill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>
                <a:solidFill>
                  <a:schemeClr val="accent6">
                    <a:lumMod val="50000"/>
                  </a:schemeClr>
                </a:solidFill>
              </a:rPr>
              <a:t>MEDIDOR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9643B8D9-F40A-B4BD-B1B2-740A3BBC2AFB}"/>
              </a:ext>
            </a:extLst>
          </p:cNvPr>
          <p:cNvSpPr/>
          <p:nvPr/>
        </p:nvSpPr>
        <p:spPr>
          <a:xfrm>
            <a:off x="3515307" y="2915727"/>
            <a:ext cx="1244577" cy="171238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MARCA MEDIDOR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DIAMETRO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REFERENCIA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SERIAL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TIPO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CLASE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RANGO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TIPO MEDIDOR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endParaRPr lang="es-CO" sz="800" dirty="0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B554B711-F421-30BE-DE6C-1FE08E5209CC}"/>
              </a:ext>
            </a:extLst>
          </p:cNvPr>
          <p:cNvSpPr/>
          <p:nvPr/>
        </p:nvSpPr>
        <p:spPr>
          <a:xfrm>
            <a:off x="4884293" y="2571964"/>
            <a:ext cx="1244577" cy="303477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>
                <a:solidFill>
                  <a:schemeClr val="accent2">
                    <a:lumMod val="50000"/>
                  </a:schemeClr>
                </a:solidFill>
              </a:rPr>
              <a:t>INSTALACION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E4306A4B-9663-6205-10B4-ED57DC58C2CF}"/>
              </a:ext>
            </a:extLst>
          </p:cNvPr>
          <p:cNvSpPr/>
          <p:nvPr/>
        </p:nvSpPr>
        <p:spPr>
          <a:xfrm>
            <a:off x="4884293" y="2913593"/>
            <a:ext cx="1244577" cy="17123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FECHA PRIMERA INSTALACION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FECHA ULTIMA INSTALACION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ANTIGÜEDAD AÑOS,MESES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ANTIGÜEDAD EN M3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endParaRPr lang="es-CO" sz="800" dirty="0"/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933F147A-994C-0329-D708-1964AF36C59E}"/>
              </a:ext>
            </a:extLst>
          </p:cNvPr>
          <p:cNvSpPr/>
          <p:nvPr/>
        </p:nvSpPr>
        <p:spPr>
          <a:xfrm>
            <a:off x="6202392" y="2578805"/>
            <a:ext cx="1244577" cy="303477"/>
          </a:xfrm>
          <a:prstGeom prst="roundRect">
            <a:avLst/>
          </a:prstGeom>
          <a:noFill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>
                <a:solidFill>
                  <a:schemeClr val="accent4">
                    <a:lumMod val="75000"/>
                  </a:schemeClr>
                </a:solidFill>
              </a:rPr>
              <a:t>RECAUDO</a:t>
            </a: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93960916-290B-097E-9153-DD777F49685D}"/>
              </a:ext>
            </a:extLst>
          </p:cNvPr>
          <p:cNvSpPr/>
          <p:nvPr/>
        </p:nvSpPr>
        <p:spPr>
          <a:xfrm>
            <a:off x="6202392" y="2920434"/>
            <a:ext cx="1244577" cy="17123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SALDO PENDIENTE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FECHA ULTIMO RECAUDO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VALOR ULTIMO RECAUDO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SALDO PENDIENTE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SERVICOMERCIAL</a:t>
            </a: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FE917989-FA34-FB24-3DA1-C24456CE382C}"/>
              </a:ext>
            </a:extLst>
          </p:cNvPr>
          <p:cNvSpPr/>
          <p:nvPr/>
        </p:nvSpPr>
        <p:spPr>
          <a:xfrm>
            <a:off x="7528486" y="2581241"/>
            <a:ext cx="1244577" cy="303477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>
                <a:solidFill>
                  <a:schemeClr val="bg1">
                    <a:lumMod val="50000"/>
                  </a:schemeClr>
                </a:solidFill>
              </a:rPr>
              <a:t>CONSUMO</a:t>
            </a: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33C0CEE3-EDEF-7CED-B52F-71CC057329AB}"/>
              </a:ext>
            </a:extLst>
          </p:cNvPr>
          <p:cNvSpPr/>
          <p:nvPr/>
        </p:nvSpPr>
        <p:spPr>
          <a:xfrm>
            <a:off x="7528486" y="2922870"/>
            <a:ext cx="1244577" cy="17123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CONSUMO PROMEDIO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CONSUMO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PRECINTO DE ENTRADA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FECHA DE INSTALACION 'E'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PRECINTO DE SALIDA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FECHA DE INSTALACION 'S'</a:t>
            </a:r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D900C89B-30B5-15CD-A021-71FC8480AF54}"/>
              </a:ext>
            </a:extLst>
          </p:cNvPr>
          <p:cNvSpPr/>
          <p:nvPr/>
        </p:nvSpPr>
        <p:spPr>
          <a:xfrm>
            <a:off x="8888578" y="2586999"/>
            <a:ext cx="1244577" cy="303477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>
                <a:solidFill>
                  <a:schemeClr val="accent1">
                    <a:lumMod val="50000"/>
                  </a:schemeClr>
                </a:solidFill>
              </a:rPr>
              <a:t>DATOS PROVEEDOR</a:t>
            </a:r>
          </a:p>
        </p:txBody>
      </p:sp>
      <p:sp>
        <p:nvSpPr>
          <p:cNvPr id="26" name="Rectángulo: esquinas redondeadas 25">
            <a:extLst>
              <a:ext uri="{FF2B5EF4-FFF2-40B4-BE49-F238E27FC236}">
                <a16:creationId xmlns:a16="http://schemas.microsoft.com/office/drawing/2014/main" id="{8695763E-0AA3-7140-C756-D6F73BFA9C06}"/>
              </a:ext>
            </a:extLst>
          </p:cNvPr>
          <p:cNvSpPr/>
          <p:nvPr/>
        </p:nvSpPr>
        <p:spPr>
          <a:xfrm>
            <a:off x="8888578" y="2928628"/>
            <a:ext cx="1244577" cy="17123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¿ PROPIEDAD DE PROVEEDOR?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800" dirty="0"/>
              <a:t>NOMBRE PROVEEDOR</a:t>
            </a:r>
          </a:p>
        </p:txBody>
      </p:sp>
      <p:sp>
        <p:nvSpPr>
          <p:cNvPr id="27" name="Flecha: a la derecha 26">
            <a:extLst>
              <a:ext uri="{FF2B5EF4-FFF2-40B4-BE49-F238E27FC236}">
                <a16:creationId xmlns:a16="http://schemas.microsoft.com/office/drawing/2014/main" id="{911F3446-FC3C-A673-FECE-8D31BE96AAFF}"/>
              </a:ext>
            </a:extLst>
          </p:cNvPr>
          <p:cNvSpPr/>
          <p:nvPr/>
        </p:nvSpPr>
        <p:spPr>
          <a:xfrm>
            <a:off x="10205048" y="2928629"/>
            <a:ext cx="1752537" cy="1712382"/>
          </a:xfrm>
          <a:prstGeom prst="rightArrow">
            <a:avLst>
              <a:gd name="adj1" fmla="val 50000"/>
              <a:gd name="adj2" fmla="val 33438"/>
            </a:avLst>
          </a:prstGeom>
          <a:gradFill flip="none" rotWithShape="1">
            <a:gsLst>
              <a:gs pos="0">
                <a:srgbClr val="24346C">
                  <a:tint val="66000"/>
                  <a:satMod val="160000"/>
                </a:srgbClr>
              </a:gs>
              <a:gs pos="50000">
                <a:srgbClr val="24346C">
                  <a:tint val="44500"/>
                  <a:satMod val="160000"/>
                </a:srgbClr>
              </a:gs>
              <a:gs pos="100000">
                <a:srgbClr val="24346C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sz="800" dirty="0">
                <a:solidFill>
                  <a:schemeClr val="bg1"/>
                </a:solidFill>
              </a:rPr>
              <a:t>SALIDAS:</a:t>
            </a:r>
          </a:p>
          <a:p>
            <a:pPr algn="just"/>
            <a:r>
              <a:rPr lang="es-CO" sz="800" dirty="0"/>
              <a:t>1.Control y Verificación</a:t>
            </a:r>
          </a:p>
          <a:p>
            <a:pPr algn="just"/>
            <a:r>
              <a:rPr lang="es-CO" sz="800" dirty="0"/>
              <a:t>2.Mantenimiento y Calibración</a:t>
            </a:r>
          </a:p>
          <a:p>
            <a:pPr algn="just"/>
            <a:r>
              <a:rPr lang="es-CO" sz="800" dirty="0"/>
              <a:t>3.Reportes</a:t>
            </a:r>
          </a:p>
          <a:p>
            <a:pPr algn="just"/>
            <a:r>
              <a:rPr lang="es-CO" sz="800" dirty="0"/>
              <a:t>4.Auditorias</a:t>
            </a:r>
          </a:p>
        </p:txBody>
      </p:sp>
      <p:sp>
        <p:nvSpPr>
          <p:cNvPr id="3" name="Rectángulo redondeado 5"/>
          <p:cNvSpPr/>
          <p:nvPr/>
        </p:nvSpPr>
        <p:spPr>
          <a:xfrm>
            <a:off x="2156056" y="1355052"/>
            <a:ext cx="7997802" cy="59167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CO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</a:rPr>
              <a:t>COMERCIALIZACION Y ATENCION AL CLIENTE</a:t>
            </a:r>
            <a:endParaRPr lang="es-CO" b="1" dirty="0">
              <a:solidFill>
                <a:schemeClr val="bg1"/>
              </a:solidFill>
            </a:endParaRPr>
          </a:p>
          <a:p>
            <a:pPr algn="ctr"/>
            <a:endParaRPr lang="es-CO" b="1" dirty="0">
              <a:solidFill>
                <a:schemeClr val="bg1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52E341C-2072-606D-4327-47E3D6B7874D}"/>
              </a:ext>
            </a:extLst>
          </p:cNvPr>
          <p:cNvSpPr/>
          <p:nvPr/>
        </p:nvSpPr>
        <p:spPr>
          <a:xfrm>
            <a:off x="215660" y="1492370"/>
            <a:ext cx="1552755" cy="3939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>
                <a:solidFill>
                  <a:schemeClr val="accent6">
                    <a:lumMod val="50000"/>
                  </a:schemeClr>
                </a:solidFill>
              </a:rPr>
              <a:t>ESTRATEGICO</a:t>
            </a:r>
          </a:p>
        </p:txBody>
      </p:sp>
      <p:sp>
        <p:nvSpPr>
          <p:cNvPr id="7" name="Flecha: pentágono 6">
            <a:extLst>
              <a:ext uri="{FF2B5EF4-FFF2-40B4-BE49-F238E27FC236}">
                <a16:creationId xmlns:a16="http://schemas.microsoft.com/office/drawing/2014/main" id="{5A889011-1704-98F5-A9B6-EAA455C76FC3}"/>
              </a:ext>
            </a:extLst>
          </p:cNvPr>
          <p:cNvSpPr/>
          <p:nvPr/>
        </p:nvSpPr>
        <p:spPr>
          <a:xfrm>
            <a:off x="2639702" y="5115459"/>
            <a:ext cx="1413403" cy="715994"/>
          </a:xfrm>
          <a:prstGeom prst="homePlat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Gestión de reclamos</a:t>
            </a:r>
          </a:p>
          <a:p>
            <a:pPr algn="ctr"/>
            <a:endParaRPr lang="es-CO" sz="800" dirty="0"/>
          </a:p>
        </p:txBody>
      </p:sp>
      <p:sp>
        <p:nvSpPr>
          <p:cNvPr id="12" name="Flecha: cheurón 11">
            <a:extLst>
              <a:ext uri="{FF2B5EF4-FFF2-40B4-BE49-F238E27FC236}">
                <a16:creationId xmlns:a16="http://schemas.microsoft.com/office/drawing/2014/main" id="{B3BB84B6-7C3E-84EC-28B8-D2FB0CD72069}"/>
              </a:ext>
            </a:extLst>
          </p:cNvPr>
          <p:cNvSpPr/>
          <p:nvPr/>
        </p:nvSpPr>
        <p:spPr>
          <a:xfrm>
            <a:off x="3991816" y="5115459"/>
            <a:ext cx="1441855" cy="71599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Reposición de medidores dañados</a:t>
            </a:r>
          </a:p>
          <a:p>
            <a:pPr algn="ctr"/>
            <a:endParaRPr lang="es-CO" sz="800" dirty="0">
              <a:solidFill>
                <a:schemeClr val="tx1"/>
              </a:solidFill>
            </a:endParaRPr>
          </a:p>
        </p:txBody>
      </p:sp>
      <p:sp>
        <p:nvSpPr>
          <p:cNvPr id="14" name="Flecha: cheurón 13">
            <a:extLst>
              <a:ext uri="{FF2B5EF4-FFF2-40B4-BE49-F238E27FC236}">
                <a16:creationId xmlns:a16="http://schemas.microsoft.com/office/drawing/2014/main" id="{C686AE99-8488-821A-C45F-CE95ADDBD3BF}"/>
              </a:ext>
            </a:extLst>
          </p:cNvPr>
          <p:cNvSpPr/>
          <p:nvPr/>
        </p:nvSpPr>
        <p:spPr>
          <a:xfrm>
            <a:off x="5350123" y="5096067"/>
            <a:ext cx="1441855" cy="715994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>
                <a:solidFill>
                  <a:schemeClr val="bg1"/>
                </a:solidFill>
              </a:rPr>
              <a:t>Registro al Sistema de Facturación</a:t>
            </a:r>
          </a:p>
        </p:txBody>
      </p:sp>
      <p:sp>
        <p:nvSpPr>
          <p:cNvPr id="15" name="Flecha: cheurón 14">
            <a:extLst>
              <a:ext uri="{FF2B5EF4-FFF2-40B4-BE49-F238E27FC236}">
                <a16:creationId xmlns:a16="http://schemas.microsoft.com/office/drawing/2014/main" id="{674E0BE4-ADE7-6698-D017-127003FF675F}"/>
              </a:ext>
            </a:extLst>
          </p:cNvPr>
          <p:cNvSpPr/>
          <p:nvPr/>
        </p:nvSpPr>
        <p:spPr>
          <a:xfrm>
            <a:off x="6724541" y="5068043"/>
            <a:ext cx="1441855" cy="715994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>
                <a:solidFill>
                  <a:schemeClr val="bg1"/>
                </a:solidFill>
              </a:rPr>
              <a:t>Capacitación personal técnico</a:t>
            </a:r>
          </a:p>
        </p:txBody>
      </p:sp>
      <p:sp>
        <p:nvSpPr>
          <p:cNvPr id="16" name="Flecha: cheurón 15">
            <a:extLst>
              <a:ext uri="{FF2B5EF4-FFF2-40B4-BE49-F238E27FC236}">
                <a16:creationId xmlns:a16="http://schemas.microsoft.com/office/drawing/2014/main" id="{C03B7422-E24E-3FC7-AEA7-E472A2A37AF9}"/>
              </a:ext>
            </a:extLst>
          </p:cNvPr>
          <p:cNvSpPr/>
          <p:nvPr/>
        </p:nvSpPr>
        <p:spPr>
          <a:xfrm>
            <a:off x="8098959" y="5068038"/>
            <a:ext cx="1441855" cy="71599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" dirty="0">
                <a:solidFill>
                  <a:schemeClr val="bg1"/>
                </a:solidFill>
              </a:rPr>
              <a:t>Reportes regulatorios o internos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7A5C123B-C892-A607-6845-E61D67611D45}"/>
              </a:ext>
            </a:extLst>
          </p:cNvPr>
          <p:cNvSpPr/>
          <p:nvPr/>
        </p:nvSpPr>
        <p:spPr>
          <a:xfrm>
            <a:off x="215660" y="5289319"/>
            <a:ext cx="1552755" cy="3939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000" dirty="0">
                <a:solidFill>
                  <a:schemeClr val="accent6">
                    <a:lumMod val="50000"/>
                  </a:schemeClr>
                </a:solidFill>
              </a:rPr>
              <a:t>APOYO</a:t>
            </a:r>
          </a:p>
        </p:txBody>
      </p:sp>
    </p:spTree>
    <p:extLst>
      <p:ext uri="{BB962C8B-B14F-4D97-AF65-F5344CB8AC3E}">
        <p14:creationId xmlns:p14="http://schemas.microsoft.com/office/powerpoint/2010/main" val="1413869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5862C-D7EF-E86E-24A1-1707B0CE2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monitor, pantalla, televisión, laptop&#10;&#10;Descripción generada automáticamente">
            <a:extLst>
              <a:ext uri="{FF2B5EF4-FFF2-40B4-BE49-F238E27FC236}">
                <a16:creationId xmlns:a16="http://schemas.microsoft.com/office/drawing/2014/main" id="{A1A0792D-D6AE-A39C-620D-7E38C4B67A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E161A7C6-383A-899B-54A7-7DB3F808BB5C}"/>
              </a:ext>
            </a:extLst>
          </p:cNvPr>
          <p:cNvSpPr txBox="1"/>
          <p:nvPr/>
        </p:nvSpPr>
        <p:spPr>
          <a:xfrm>
            <a:off x="0" y="42412"/>
            <a:ext cx="7828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EN EL CORTO, MEDIANO Y LARGO PLAZO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07E1CEC-68A2-9F5B-03BF-A86493C52DAD}"/>
              </a:ext>
            </a:extLst>
          </p:cNvPr>
          <p:cNvSpPr txBox="1"/>
          <p:nvPr/>
        </p:nvSpPr>
        <p:spPr>
          <a:xfrm>
            <a:off x="632603" y="2754707"/>
            <a:ext cx="3088255" cy="289310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None/>
            </a:pPr>
            <a:r>
              <a:rPr lang="es-ES" sz="1300" b="1" dirty="0"/>
              <a:t>Objetivos:</a:t>
            </a:r>
            <a:endParaRPr lang="es-ES" sz="1300" dirty="0"/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Actualizar y depurar la base de datos existente</a:t>
            </a:r>
            <a:r>
              <a:rPr lang="es-ES" sz="1300" dirty="0"/>
              <a:t> de medidores (ubicación, estado, serial, usuario).</a:t>
            </a:r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Implementar un protocolo de levantamiento de información en campo</a:t>
            </a:r>
            <a:r>
              <a:rPr lang="es-ES" sz="1300" dirty="0"/>
              <a:t>, con formatos unificados y procedimientos estandarizados.</a:t>
            </a:r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Detectar y corregir inconsistencias</a:t>
            </a:r>
            <a:r>
              <a:rPr lang="es-ES" sz="1300" dirty="0"/>
              <a:t> entre los datos de catastro y facturación (usuarios sin medidor).</a:t>
            </a:r>
          </a:p>
          <a:p>
            <a:pPr algn="just">
              <a:buFont typeface="+mj-lt"/>
              <a:buAutoNum type="arabicPeriod"/>
            </a:pPr>
            <a:endParaRPr lang="es-ES" sz="1300" dirty="0"/>
          </a:p>
          <a:p>
            <a:pPr algn="just">
              <a:buFont typeface="+mj-lt"/>
              <a:buAutoNum type="arabicPeriod"/>
            </a:pPr>
            <a:endParaRPr lang="es-ES" sz="1300" dirty="0"/>
          </a:p>
          <a:p>
            <a:pPr algn="just">
              <a:buFont typeface="+mj-lt"/>
              <a:buAutoNum type="arabicPeriod"/>
            </a:pPr>
            <a:endParaRPr lang="es-ES" sz="13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146AF9F-AD7B-4CE1-5EF0-84D59F30539B}"/>
              </a:ext>
            </a:extLst>
          </p:cNvPr>
          <p:cNvSpPr txBox="1"/>
          <p:nvPr/>
        </p:nvSpPr>
        <p:spPr>
          <a:xfrm>
            <a:off x="4370715" y="2754707"/>
            <a:ext cx="3295289" cy="2893100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None/>
            </a:pPr>
            <a:r>
              <a:rPr lang="es-ES" sz="1300" b="1" dirty="0"/>
              <a:t>Objetivos:</a:t>
            </a:r>
            <a:endParaRPr lang="es-ES" sz="1300" dirty="0"/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Consolidar un sistema de información catastral integrado</a:t>
            </a:r>
            <a:r>
              <a:rPr lang="es-ES" sz="1300" dirty="0"/>
              <a:t> con los módulos de facturación, mantenimiento y atención al cliente.</a:t>
            </a:r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Implementar un programa de control y verificación periódica de medidores</a:t>
            </a:r>
            <a:r>
              <a:rPr lang="es-ES" sz="1300" dirty="0"/>
              <a:t>, incluyendo calibración y reemplazo.</a:t>
            </a:r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Reducir los errores de lectura y facturación</a:t>
            </a:r>
            <a:r>
              <a:rPr lang="es-ES" sz="1300" dirty="0"/>
              <a:t> derivados de información incorrecta o medidores en mal estado.</a:t>
            </a:r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Automatizar reportes técnicos y administrativos</a:t>
            </a:r>
            <a:r>
              <a:rPr lang="es-ES" sz="1300" dirty="0"/>
              <a:t>, generando indicadores de cobertura, antigüedad.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98DB173-F0B0-79BB-377E-D8914DF82795}"/>
              </a:ext>
            </a:extLst>
          </p:cNvPr>
          <p:cNvSpPr txBox="1"/>
          <p:nvPr/>
        </p:nvSpPr>
        <p:spPr>
          <a:xfrm>
            <a:off x="8315861" y="2732834"/>
            <a:ext cx="3209025" cy="289310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None/>
            </a:pPr>
            <a:r>
              <a:rPr lang="es-ES" sz="1300" b="1" dirty="0"/>
              <a:t>Objetivos:</a:t>
            </a:r>
            <a:endParaRPr lang="es-ES" sz="1300" dirty="0"/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Optimizar la eficiencia hídrica</a:t>
            </a:r>
            <a:r>
              <a:rPr lang="es-ES" sz="1300" dirty="0"/>
              <a:t>, reduciendo pérdidas no contabilizadas mediante análisis predictivo.</a:t>
            </a:r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Mantener un catastro dinámico y actualizado en tiempo real, </a:t>
            </a:r>
            <a:r>
              <a:rPr lang="es-ES" sz="1300" dirty="0"/>
              <a:t>para la posible expansión de redes.</a:t>
            </a:r>
          </a:p>
          <a:p>
            <a:pPr algn="just">
              <a:buFont typeface="+mj-lt"/>
              <a:buAutoNum type="arabicPeriod"/>
            </a:pPr>
            <a:r>
              <a:rPr lang="es-ES" sz="1300" b="1" dirty="0"/>
              <a:t>Consolidar una cultura organizacional basada en datos</a:t>
            </a:r>
            <a:r>
              <a:rPr lang="es-ES" sz="1300" dirty="0"/>
              <a:t>, impulsando decisiones estratégicas con información catastral confiable.</a:t>
            </a:r>
          </a:p>
          <a:p>
            <a:pPr algn="just"/>
            <a:endParaRPr lang="es-ES" sz="1300" dirty="0"/>
          </a:p>
          <a:p>
            <a:pPr algn="just"/>
            <a:endParaRPr lang="es-ES" sz="1300" dirty="0"/>
          </a:p>
          <a:p>
            <a:pPr algn="just">
              <a:buFont typeface="+mj-lt"/>
              <a:buAutoNum type="arabicPeriod"/>
            </a:pPr>
            <a:endParaRPr lang="es-ES" sz="1300" dirty="0"/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4718B285-F2BE-D1C4-0F5D-695A701CFEB3}"/>
              </a:ext>
            </a:extLst>
          </p:cNvPr>
          <p:cNvSpPr/>
          <p:nvPr/>
        </p:nvSpPr>
        <p:spPr>
          <a:xfrm>
            <a:off x="632603" y="1362974"/>
            <a:ext cx="3088255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es-ES" sz="1200" b="1" dirty="0"/>
              <a:t>Corto Plazo (0 – 12 meses)</a:t>
            </a:r>
          </a:p>
          <a:p>
            <a:pPr algn="just">
              <a:buNone/>
            </a:pPr>
            <a:r>
              <a:rPr lang="es-ES" sz="1200" b="1" dirty="0"/>
              <a:t>Enfoque:</a:t>
            </a:r>
            <a:r>
              <a:rPr lang="es-ES" sz="1200" dirty="0"/>
              <a:t> Organización, diagnóstico y confiabilidad de la información</a:t>
            </a:r>
            <a:endParaRPr lang="es-CO" sz="1200" dirty="0"/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90F3C430-64C4-C0BF-444B-341B4ED35348}"/>
              </a:ext>
            </a:extLst>
          </p:cNvPr>
          <p:cNvSpPr/>
          <p:nvPr/>
        </p:nvSpPr>
        <p:spPr>
          <a:xfrm>
            <a:off x="4344118" y="1362974"/>
            <a:ext cx="3295289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es-ES" sz="1200" b="1" dirty="0"/>
              <a:t>Mediano Plazo (1 – 3 años)</a:t>
            </a:r>
          </a:p>
          <a:p>
            <a:pPr algn="just">
              <a:buNone/>
            </a:pPr>
            <a:r>
              <a:rPr lang="es-ES" sz="1200" b="1" dirty="0"/>
              <a:t>Enfoque:</a:t>
            </a:r>
            <a:r>
              <a:rPr lang="es-ES" sz="1200" dirty="0"/>
              <a:t> Integración, control y trazabilidad del sistema.</a:t>
            </a:r>
            <a:endParaRPr lang="es-CO" sz="1200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685BF93-5DAB-DA24-CB33-E025BD20CE72}"/>
              </a:ext>
            </a:extLst>
          </p:cNvPr>
          <p:cNvSpPr/>
          <p:nvPr/>
        </p:nvSpPr>
        <p:spPr>
          <a:xfrm>
            <a:off x="8262667" y="1328470"/>
            <a:ext cx="3209024" cy="914400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es-ES" sz="1200" b="1" dirty="0"/>
              <a:t>Largo Plazo (3 – 5 años o más)</a:t>
            </a:r>
          </a:p>
          <a:p>
            <a:pPr algn="just">
              <a:buNone/>
            </a:pPr>
            <a:r>
              <a:rPr lang="es-ES" sz="1200" b="1" dirty="0"/>
              <a:t>Enfoque:</a:t>
            </a:r>
            <a:r>
              <a:rPr lang="es-ES" sz="1200" dirty="0"/>
              <a:t> Innovación, sostenibilidad y mejora continua.</a:t>
            </a:r>
            <a:endParaRPr lang="es-CO" sz="1200" dirty="0"/>
          </a:p>
        </p:txBody>
      </p:sp>
      <p:sp>
        <p:nvSpPr>
          <p:cNvPr id="10" name="Flecha: hacia abajo 9">
            <a:extLst>
              <a:ext uri="{FF2B5EF4-FFF2-40B4-BE49-F238E27FC236}">
                <a16:creationId xmlns:a16="http://schemas.microsoft.com/office/drawing/2014/main" id="{317CF57F-67EE-4EA1-0F48-F76493CFEFDF}"/>
              </a:ext>
            </a:extLst>
          </p:cNvPr>
          <p:cNvSpPr/>
          <p:nvPr/>
        </p:nvSpPr>
        <p:spPr>
          <a:xfrm>
            <a:off x="1811548" y="2250064"/>
            <a:ext cx="484632" cy="46582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1" name="Flecha: hacia abajo 10">
            <a:extLst>
              <a:ext uri="{FF2B5EF4-FFF2-40B4-BE49-F238E27FC236}">
                <a16:creationId xmlns:a16="http://schemas.microsoft.com/office/drawing/2014/main" id="{A0263D31-4AA0-1A77-1EC6-EDBBFBADC06C}"/>
              </a:ext>
            </a:extLst>
          </p:cNvPr>
          <p:cNvSpPr/>
          <p:nvPr/>
        </p:nvSpPr>
        <p:spPr>
          <a:xfrm>
            <a:off x="5749446" y="2267007"/>
            <a:ext cx="484632" cy="465827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Flecha: hacia abajo 11">
            <a:extLst>
              <a:ext uri="{FF2B5EF4-FFF2-40B4-BE49-F238E27FC236}">
                <a16:creationId xmlns:a16="http://schemas.microsoft.com/office/drawing/2014/main" id="{E6A17D3B-D117-514C-5119-3CD455783DF1}"/>
              </a:ext>
            </a:extLst>
          </p:cNvPr>
          <p:cNvSpPr/>
          <p:nvPr/>
        </p:nvSpPr>
        <p:spPr>
          <a:xfrm>
            <a:off x="9687344" y="2215559"/>
            <a:ext cx="484632" cy="46582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020256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164255</TotalTime>
  <Words>489</Words>
  <Application>Microsoft Office PowerPoint</Application>
  <PresentationFormat>Panorámica</PresentationFormat>
  <Paragraphs>95</Paragraphs>
  <Slides>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Jhon Henry Posada Granadas</dc:creator>
  <cp:lastModifiedBy>Jhuliana Garzon Bejarano</cp:lastModifiedBy>
  <cp:revision>265</cp:revision>
  <cp:lastPrinted>2020-08-27T21:21:04Z</cp:lastPrinted>
  <dcterms:created xsi:type="dcterms:W3CDTF">2020-08-27T14:17:57Z</dcterms:created>
  <dcterms:modified xsi:type="dcterms:W3CDTF">2025-10-23T16:57:56Z</dcterms:modified>
</cp:coreProperties>
</file>